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74" r:id="rId4"/>
    <p:sldId id="275" r:id="rId5"/>
    <p:sldId id="257" r:id="rId6"/>
    <p:sldId id="258" r:id="rId7"/>
    <p:sldId id="270" r:id="rId8"/>
    <p:sldId id="259" r:id="rId9"/>
    <p:sldId id="271" r:id="rId10"/>
    <p:sldId id="260" r:id="rId11"/>
    <p:sldId id="261" r:id="rId12"/>
    <p:sldId id="262" r:id="rId13"/>
    <p:sldId id="277" r:id="rId14"/>
    <p:sldId id="263" r:id="rId15"/>
    <p:sldId id="278" r:id="rId16"/>
    <p:sldId id="264" r:id="rId17"/>
    <p:sldId id="279" r:id="rId18"/>
    <p:sldId id="266" r:id="rId19"/>
    <p:sldId id="267" r:id="rId20"/>
    <p:sldId id="269" r:id="rId21"/>
    <p:sldId id="26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D503E-AFE6-443D-A364-75544AEFD898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C9AE0-18EE-421C-84F5-101C2940F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Sexually explicit is often used as euphemism for pornography-it includes unsimulated sex acts, sexual intercourse and uncovered genitalia.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C9AE0-18EE-421C-84F5-101C2940FB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Penal Code</a:t>
            </a:r>
            <a:r>
              <a:rPr lang="en-US" baseline="0" dirty="0" smtClean="0"/>
              <a:t> makes it illegal in CA to produce, possess or distribute “obscene matter” of a child under the age of 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C9AE0-18EE-421C-84F5-101C2940FB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8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gBAfvh5W&amp;id=9C2439DD7B387C3BFA8259A11002FFE39CEE704B&amp;thid=OIP.gBAfvh5WG87E89MU6MmvjwHaEK&amp;mediaurl=https://static.adweek.com/adweek.com-prod/wp-content/uploads/files/sexist-beats-hed-2013.jpg&amp;exph=720&amp;expw=1280&amp;q=sexually+inclusive+media+ads&amp;simid=608004850615782847&amp;selectedIndex=12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IZwVT6WnPQ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youtu.be/ThxmgXMBp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Responsible use of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7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42739"/>
            <a:ext cx="9601200" cy="412466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Don’t Sext!  </a:t>
            </a:r>
            <a:r>
              <a:rPr lang="en-US" sz="3200" dirty="0" smtClean="0"/>
              <a:t>Not sexting is the only 100% sure way to avoid possibly being accused of wrong doing.</a:t>
            </a:r>
          </a:p>
          <a:p>
            <a:r>
              <a:rPr lang="en-US" sz="3200" b="1" dirty="0" smtClean="0"/>
              <a:t>Delete It!   </a:t>
            </a:r>
            <a:r>
              <a:rPr lang="en-US" sz="3200" dirty="0" smtClean="0"/>
              <a:t>If someone sends you a naked picture of themselves.</a:t>
            </a:r>
          </a:p>
          <a:p>
            <a:r>
              <a:rPr lang="en-US" sz="3200" b="1" dirty="0" smtClean="0"/>
              <a:t>Do Not Forward- Delete! </a:t>
            </a:r>
            <a:r>
              <a:rPr lang="en-US" sz="3200" dirty="0" smtClean="0"/>
              <a:t>  If someone texts you a naked picture of themselves or someone else, do not forward it to others. Delete it! Tell a trusted adult what happened.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9662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this?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54" y="1701725"/>
            <a:ext cx="5591286" cy="4193465"/>
          </a:xfrm>
        </p:spPr>
      </p:pic>
    </p:spTree>
    <p:extLst>
      <p:ext uri="{BB962C8B-B14F-4D97-AF65-F5344CB8AC3E}">
        <p14:creationId xmlns:p14="http://schemas.microsoft.com/office/powerpoint/2010/main" val="199223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Isn’t this what they're trying to sell?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01" y="2286000"/>
            <a:ext cx="6372597" cy="3581400"/>
          </a:xfrm>
        </p:spPr>
      </p:pic>
    </p:spTree>
    <p:extLst>
      <p:ext uri="{BB962C8B-B14F-4D97-AF65-F5344CB8AC3E}">
        <p14:creationId xmlns:p14="http://schemas.microsoft.com/office/powerpoint/2010/main" val="77327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34953"/>
            <a:ext cx="3208477" cy="44918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40" y="2393565"/>
            <a:ext cx="6478971" cy="33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4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961" y="1549102"/>
            <a:ext cx="3963204" cy="4755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12" y="1645919"/>
            <a:ext cx="6829996" cy="455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7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here…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07" y="2455434"/>
            <a:ext cx="3592382" cy="3592382"/>
          </a:xfrm>
        </p:spPr>
      </p:pic>
      <p:pic>
        <p:nvPicPr>
          <p:cNvPr id="4" name="Picture 3" descr="Image result for sexually inclusive media ad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72" y="2969111"/>
            <a:ext cx="4028738" cy="2850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45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these…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86" y="1887967"/>
            <a:ext cx="5372100" cy="3581400"/>
          </a:xfrm>
        </p:spPr>
      </p:pic>
      <p:sp>
        <p:nvSpPr>
          <p:cNvPr id="7" name="AutoShape 2" descr="Image result for video game characters"/>
          <p:cNvSpPr>
            <a:spLocks noChangeAspect="1" noChangeArrowheads="1"/>
          </p:cNvSpPr>
          <p:nvPr/>
        </p:nvSpPr>
        <p:spPr bwMode="auto">
          <a:xfrm>
            <a:off x="5345504" y="1411831"/>
            <a:ext cx="5326081" cy="355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video game characters"/>
          <p:cNvSpPr>
            <a:spLocks noChangeAspect="1" noChangeArrowheads="1"/>
          </p:cNvSpPr>
          <p:nvPr/>
        </p:nvSpPr>
        <p:spPr bwMode="auto">
          <a:xfrm>
            <a:off x="215900" y="-738188"/>
            <a:ext cx="27813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C:\Users\rproctor\AppData\Local\Microsoft\Windows\INetCache\Content.MSO\6CCC3E8B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66" y="1887967"/>
            <a:ext cx="4658061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51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lastly…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69" y="2544183"/>
            <a:ext cx="4476750" cy="35814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641001"/>
            <a:ext cx="5601162" cy="31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28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the examples and what you see in the media…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would you say the dominant US culture finds attractive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r>
              <a:rPr lang="en-US" sz="2800" dirty="0" smtClean="0"/>
              <a:t>How </a:t>
            </a:r>
            <a:r>
              <a:rPr lang="en-US" sz="2800" dirty="0" smtClean="0"/>
              <a:t>does this impact people who may not look like the pictures that are generally found on magazine covers or ads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4682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smtClean="0">
                <a:solidFill>
                  <a:srgbClr val="303336"/>
                </a:solidFill>
                <a:latin typeface="&amp;quot"/>
              </a:rPr>
              <a:t>1 : </a:t>
            </a:r>
            <a:r>
              <a:rPr lang="en-US" dirty="0" smtClean="0">
                <a:solidFill>
                  <a:srgbClr val="303336"/>
                </a:solidFill>
                <a:latin typeface="&amp;quot"/>
              </a:rPr>
              <a:t>the depiction of erotic behavior (as in </a:t>
            </a:r>
            <a:r>
              <a:rPr lang="en-US" dirty="0" smtClean="0">
                <a:solidFill>
                  <a:srgbClr val="303336"/>
                </a:solidFill>
                <a:latin typeface="&amp;quot"/>
              </a:rPr>
              <a:t>pictures, writing) </a:t>
            </a:r>
            <a:r>
              <a:rPr lang="en-US" dirty="0" smtClean="0">
                <a:solidFill>
                  <a:srgbClr val="303336"/>
                </a:solidFill>
                <a:latin typeface="&amp;quot"/>
              </a:rPr>
              <a:t>intended to cause sexual excitement </a:t>
            </a:r>
            <a:endParaRPr lang="en-US" dirty="0" smtClean="0">
              <a:solidFill>
                <a:srgbClr val="212529"/>
              </a:solidFill>
              <a:latin typeface="&amp;quot"/>
            </a:endParaRPr>
          </a:p>
          <a:p>
            <a:pPr fontAlgn="base"/>
            <a:r>
              <a:rPr lang="en-US" b="1" dirty="0" smtClean="0">
                <a:solidFill>
                  <a:srgbClr val="212529"/>
                </a:solidFill>
                <a:latin typeface="&amp;quot"/>
              </a:rPr>
              <a:t>2</a:t>
            </a:r>
            <a:r>
              <a:rPr lang="en-US" dirty="0" smtClean="0">
                <a:solidFill>
                  <a:srgbClr val="212529"/>
                </a:solidFill>
                <a:latin typeface="&amp;quot"/>
              </a:rPr>
              <a:t> </a:t>
            </a:r>
            <a:r>
              <a:rPr lang="en-US" b="1" dirty="0" smtClean="0">
                <a:solidFill>
                  <a:srgbClr val="303336"/>
                </a:solidFill>
                <a:latin typeface="&amp;quot"/>
              </a:rPr>
              <a:t>: </a:t>
            </a:r>
            <a:r>
              <a:rPr lang="en-US" dirty="0" smtClean="0">
                <a:solidFill>
                  <a:srgbClr val="303336"/>
                </a:solidFill>
                <a:latin typeface="&amp;quot"/>
              </a:rPr>
              <a:t>material (such as </a:t>
            </a:r>
            <a:r>
              <a:rPr lang="en-US" dirty="0" smtClean="0">
                <a:solidFill>
                  <a:srgbClr val="303336"/>
                </a:solidFill>
                <a:latin typeface="&amp;quot"/>
              </a:rPr>
              <a:t>books, photographs, social media) </a:t>
            </a:r>
            <a:r>
              <a:rPr lang="en-US" dirty="0" smtClean="0">
                <a:solidFill>
                  <a:srgbClr val="303336"/>
                </a:solidFill>
                <a:latin typeface="&amp;quot"/>
              </a:rPr>
              <a:t>that depicts erotic behavior and is intended to cause sexual excitement </a:t>
            </a:r>
            <a:endParaRPr lang="en-US" dirty="0" smtClean="0">
              <a:solidFill>
                <a:srgbClr val="212529"/>
              </a:solidFill>
              <a:latin typeface="&amp;quot"/>
            </a:endParaRPr>
          </a:p>
          <a:p>
            <a:pPr fontAlgn="base"/>
            <a:r>
              <a:rPr lang="en-US" b="1" dirty="0" smtClean="0">
                <a:solidFill>
                  <a:srgbClr val="212529"/>
                </a:solidFill>
                <a:latin typeface="&amp;quot"/>
              </a:rPr>
              <a:t>3</a:t>
            </a:r>
            <a:r>
              <a:rPr lang="en-US" dirty="0" smtClean="0">
                <a:solidFill>
                  <a:srgbClr val="212529"/>
                </a:solidFill>
                <a:latin typeface="&amp;quot"/>
              </a:rPr>
              <a:t> </a:t>
            </a:r>
            <a:r>
              <a:rPr lang="en-US" b="1" dirty="0" smtClean="0">
                <a:solidFill>
                  <a:srgbClr val="303336"/>
                </a:solidFill>
                <a:latin typeface="&amp;quot"/>
              </a:rPr>
              <a:t>: </a:t>
            </a:r>
            <a:r>
              <a:rPr lang="en-US" dirty="0" smtClean="0">
                <a:solidFill>
                  <a:srgbClr val="303336"/>
                </a:solidFill>
                <a:latin typeface="&amp;quot"/>
              </a:rPr>
              <a:t>the depiction of acts in a sensational manner so as to arouse a quick intense emotional reaction </a:t>
            </a:r>
            <a:endParaRPr lang="en-US" dirty="0" smtClean="0">
              <a:solidFill>
                <a:srgbClr val="212529"/>
              </a:solidFill>
              <a:latin typeface="&amp;quot"/>
            </a:endParaRPr>
          </a:p>
          <a:p>
            <a:pPr lvl="1"/>
            <a:r>
              <a:rPr lang="en-US" dirty="0" smtClean="0"/>
              <a:t>https://www.merriam-webster.com/dictionary/pornography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7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is sexting?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Sexting is sending, receiving, or forwarding sexually explicit messages, photographs, or images, primarily between mobile phones, of oneself to others. </a:t>
            </a:r>
            <a:endParaRPr lang="en-US" sz="2800" dirty="0" smtClean="0"/>
          </a:p>
          <a:p>
            <a:pPr lvl="1"/>
            <a:r>
              <a:rPr lang="en-US" sz="2800" dirty="0" smtClean="0"/>
              <a:t>It </a:t>
            </a:r>
            <a:r>
              <a:rPr lang="en-US" sz="2800" dirty="0"/>
              <a:t>may also include the use of a computer or any digital device. </a:t>
            </a:r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86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MT"/>
              </a:rPr>
              <a:t>Potential </a:t>
            </a:r>
            <a:r>
              <a:rPr lang="en-US" dirty="0">
                <a:latin typeface="ArialMT"/>
              </a:rPr>
              <a:t>impacts of these expectations </a:t>
            </a:r>
            <a:r>
              <a:rPr lang="en-US" dirty="0" smtClean="0">
                <a:latin typeface="ArialMT"/>
              </a:rPr>
              <a:t>on </a:t>
            </a:r>
            <a:r>
              <a:rPr lang="en-US" dirty="0">
                <a:latin typeface="ArialMT"/>
              </a:rPr>
              <a:t>romantic </a:t>
            </a:r>
            <a:r>
              <a:rPr lang="en-US" dirty="0" smtClean="0">
                <a:latin typeface="ArialMT"/>
              </a:rPr>
              <a:t>and sexual </a:t>
            </a:r>
            <a:r>
              <a:rPr lang="en-US" dirty="0">
                <a:latin typeface="ArialMT"/>
              </a:rPr>
              <a:t>relationships.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01798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MT"/>
              </a:rPr>
              <a:t>People may expect sex to go a certain way and feel unprepared for or </a:t>
            </a:r>
            <a:r>
              <a:rPr lang="en-US" sz="2400" dirty="0" smtClean="0">
                <a:latin typeface="ArialMT"/>
              </a:rPr>
              <a:t>vulnerable when </a:t>
            </a:r>
            <a:r>
              <a:rPr lang="en-US" sz="2400" dirty="0">
                <a:latin typeface="ArialMT"/>
              </a:rPr>
              <a:t>it does not go as expected</a:t>
            </a:r>
          </a:p>
          <a:p>
            <a:r>
              <a:rPr lang="en-US" sz="2400" dirty="0">
                <a:latin typeface="ArialMT"/>
              </a:rPr>
              <a:t> People may assume that because a person looks a particular way they are more </a:t>
            </a:r>
            <a:r>
              <a:rPr lang="en-US" sz="2400" dirty="0" smtClean="0">
                <a:latin typeface="ArialMT"/>
              </a:rPr>
              <a:t>or less </a:t>
            </a:r>
            <a:r>
              <a:rPr lang="en-US" sz="2400" dirty="0">
                <a:latin typeface="ArialMT"/>
              </a:rPr>
              <a:t>sexual</a:t>
            </a:r>
          </a:p>
          <a:p>
            <a:r>
              <a:rPr lang="en-US" sz="2400" dirty="0">
                <a:latin typeface="ArialMT"/>
              </a:rPr>
              <a:t>People may assume consent from their partner because they may think everyone </a:t>
            </a:r>
            <a:r>
              <a:rPr lang="en-US" sz="2400" dirty="0" smtClean="0">
                <a:latin typeface="ArialMT"/>
              </a:rPr>
              <a:t>of their </a:t>
            </a:r>
            <a:r>
              <a:rPr lang="en-US" sz="2400" dirty="0">
                <a:latin typeface="ArialMT"/>
              </a:rPr>
              <a:t>partner’s gender “is like that”</a:t>
            </a:r>
          </a:p>
          <a:p>
            <a:r>
              <a:rPr lang="en-US" sz="2400" dirty="0" smtClean="0">
                <a:latin typeface="ArialMT"/>
              </a:rPr>
              <a:t>People </a:t>
            </a:r>
            <a:r>
              <a:rPr lang="en-US" sz="2400" dirty="0">
                <a:latin typeface="ArialMT"/>
              </a:rPr>
              <a:t>may not realize how important it is to talk about sex as well as about  </a:t>
            </a:r>
            <a:r>
              <a:rPr lang="en-US" sz="2400" dirty="0" smtClean="0">
                <a:latin typeface="ArialMT"/>
              </a:rPr>
              <a:t>feelings before </a:t>
            </a:r>
            <a:r>
              <a:rPr lang="en-US" sz="2400" dirty="0">
                <a:latin typeface="ArialMT"/>
              </a:rPr>
              <a:t>and during, because this isn’t usually modeled in the media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2648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94099" y="172122"/>
            <a:ext cx="10997901" cy="648686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MT"/>
              </a:rPr>
              <a:t>People </a:t>
            </a:r>
            <a:r>
              <a:rPr lang="en-US" sz="2800" dirty="0">
                <a:latin typeface="ArialMT"/>
              </a:rPr>
              <a:t>may not think about contraception or safer sex because it is rarely </a:t>
            </a:r>
            <a:r>
              <a:rPr lang="en-US" sz="2800" dirty="0" smtClean="0">
                <a:latin typeface="ArialMT"/>
              </a:rPr>
              <a:t>discussed or </a:t>
            </a:r>
            <a:r>
              <a:rPr lang="en-US" sz="2800" dirty="0">
                <a:latin typeface="ArialMT"/>
              </a:rPr>
              <a:t>depicted in the </a:t>
            </a:r>
            <a:r>
              <a:rPr lang="en-US" sz="2800" dirty="0" smtClean="0">
                <a:latin typeface="ArialMT"/>
              </a:rPr>
              <a:t>media</a:t>
            </a:r>
          </a:p>
          <a:p>
            <a:pPr marL="0" indent="0">
              <a:buNone/>
            </a:pPr>
            <a:endParaRPr lang="en-US" sz="2800" dirty="0">
              <a:latin typeface="ArialMT"/>
            </a:endParaRPr>
          </a:p>
          <a:p>
            <a:r>
              <a:rPr lang="en-US" sz="2800" dirty="0" smtClean="0">
                <a:latin typeface="ArialMT"/>
              </a:rPr>
              <a:t> </a:t>
            </a:r>
            <a:r>
              <a:rPr lang="en-US" sz="2800" dirty="0">
                <a:latin typeface="ArialMT"/>
              </a:rPr>
              <a:t>People may expect their or their partner’s body to respond in a certain way </a:t>
            </a:r>
            <a:r>
              <a:rPr lang="en-US" sz="2800" dirty="0" smtClean="0">
                <a:latin typeface="ArialMT"/>
              </a:rPr>
              <a:t>sexually and </a:t>
            </a:r>
            <a:r>
              <a:rPr lang="en-US" sz="2800" dirty="0">
                <a:latin typeface="ArialMT"/>
              </a:rPr>
              <a:t>be concerned if it does not because that is how it’s depicted in the </a:t>
            </a:r>
            <a:r>
              <a:rPr lang="en-US" sz="2800" dirty="0" smtClean="0">
                <a:latin typeface="ArialMT"/>
              </a:rPr>
              <a:t>media</a:t>
            </a:r>
          </a:p>
          <a:p>
            <a:pPr marL="0" indent="0">
              <a:buNone/>
            </a:pPr>
            <a:endParaRPr lang="en-US" sz="2800" dirty="0">
              <a:latin typeface="ArialMT"/>
            </a:endParaRPr>
          </a:p>
          <a:p>
            <a:r>
              <a:rPr lang="en-US" sz="2800" dirty="0" smtClean="0">
                <a:latin typeface="ArialMT"/>
              </a:rPr>
              <a:t> </a:t>
            </a:r>
            <a:r>
              <a:rPr lang="en-US" sz="2800" dirty="0">
                <a:latin typeface="ArialMT"/>
              </a:rPr>
              <a:t>People may engage in behaviors they might not otherwise have done because </a:t>
            </a:r>
            <a:r>
              <a:rPr lang="en-US" sz="2800" dirty="0" smtClean="0">
                <a:latin typeface="ArialMT"/>
              </a:rPr>
              <a:t>they consider </a:t>
            </a:r>
            <a:r>
              <a:rPr lang="en-US" sz="2800" dirty="0">
                <a:latin typeface="ArialMT"/>
              </a:rPr>
              <a:t>porn and the media “to do” lessons rather than </a:t>
            </a:r>
            <a:r>
              <a:rPr lang="en-US" sz="2800" dirty="0" smtClean="0">
                <a:latin typeface="ArialMT"/>
              </a:rPr>
              <a:t>fantasies</a:t>
            </a:r>
          </a:p>
          <a:p>
            <a:pPr marL="0" indent="0">
              <a:buNone/>
            </a:pPr>
            <a:endParaRPr lang="en-US" sz="2800" dirty="0">
              <a:latin typeface="ArialMT"/>
            </a:endParaRPr>
          </a:p>
          <a:p>
            <a:r>
              <a:rPr lang="en-US" sz="2800" dirty="0" smtClean="0">
                <a:latin typeface="ArialMT"/>
              </a:rPr>
              <a:t> </a:t>
            </a:r>
            <a:r>
              <a:rPr lang="en-US" sz="2800" dirty="0">
                <a:latin typeface="ArialMT"/>
              </a:rPr>
              <a:t>People may be disappointed by how their partner looks naked or be worried that </a:t>
            </a:r>
            <a:r>
              <a:rPr lang="en-US" sz="2800" dirty="0" smtClean="0">
                <a:latin typeface="ArialMT"/>
              </a:rPr>
              <a:t>their own </a:t>
            </a:r>
            <a:r>
              <a:rPr lang="en-US" sz="2800" dirty="0">
                <a:latin typeface="ArialMT"/>
              </a:rPr>
              <a:t>body will disappoint their partner based on what they have seen in porn </a:t>
            </a:r>
            <a:r>
              <a:rPr lang="en-US" sz="2800" dirty="0" smtClean="0">
                <a:latin typeface="ArialMT"/>
              </a:rPr>
              <a:t>and other </a:t>
            </a:r>
            <a:r>
              <a:rPr lang="en-US" sz="2800" dirty="0">
                <a:latin typeface="ArialMT"/>
              </a:rPr>
              <a:t>media.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1289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247650"/>
            <a:ext cx="63627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7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Sexting, Relationships, and Risks</a:t>
            </a:r>
            <a:endParaRPr lang="en-US" dirty="0"/>
          </a:p>
        </p:txBody>
      </p:sp>
      <p:pic>
        <p:nvPicPr>
          <p:cNvPr id="4" name="Content Placeholder 3" descr="Clipart - Movie Projector Icon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28" y="2286000"/>
            <a:ext cx="4882943" cy="3581400"/>
          </a:xfrm>
        </p:spPr>
      </p:pic>
    </p:spTree>
    <p:extLst>
      <p:ext uri="{BB962C8B-B14F-4D97-AF65-F5344CB8AC3E}">
        <p14:creationId xmlns:p14="http://schemas.microsoft.com/office/powerpoint/2010/main" val="368272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Knows Sara</a:t>
            </a:r>
            <a:endParaRPr lang="en-US" dirty="0"/>
          </a:p>
        </p:txBody>
      </p:sp>
      <p:pic>
        <p:nvPicPr>
          <p:cNvPr id="6" name="Content Placeholder 5" descr="Submitted by Ann P on Wed, 03/27/2013 - 3:34pm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20" y="2286000"/>
            <a:ext cx="4007160" cy="3581400"/>
          </a:xfrm>
        </p:spPr>
      </p:pic>
    </p:spTree>
    <p:extLst>
      <p:ext uri="{BB962C8B-B14F-4D97-AF65-F5344CB8AC3E}">
        <p14:creationId xmlns:p14="http://schemas.microsoft.com/office/powerpoint/2010/main" val="151979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aware that…?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82587"/>
            <a:ext cx="9601200" cy="4292301"/>
          </a:xfrm>
        </p:spPr>
        <p:txBody>
          <a:bodyPr>
            <a:noAutofit/>
          </a:bodyPr>
          <a:lstStyle/>
          <a:p>
            <a:r>
              <a:rPr lang="en-US" sz="2800" dirty="0" smtClean="0"/>
              <a:t>Possessing a sexually explicit image of anyone under 18 is a crime – even if the person receiving it is under 18.</a:t>
            </a:r>
          </a:p>
          <a:p>
            <a:r>
              <a:rPr lang="en-US" sz="2800" dirty="0" smtClean="0"/>
              <a:t>Sending of sexually explicit images of a minor to someone else is a crime- even if the picture is of you.</a:t>
            </a:r>
          </a:p>
          <a:p>
            <a:r>
              <a:rPr lang="en-US" sz="2800" dirty="0" smtClean="0"/>
              <a:t>Taking a picture of a minor doing something sexual with another person, is a crime.</a:t>
            </a:r>
          </a:p>
          <a:p>
            <a:r>
              <a:rPr lang="en-US" sz="2800" dirty="0" smtClean="0"/>
              <a:t>Asking or tricking a minor into sending a sexually explicit image is a crime.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769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72929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does NV law say?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 smtClean="0"/>
              <a:t>NRS</a:t>
            </a:r>
            <a:r>
              <a:rPr lang="en-US" sz="4000" dirty="0"/>
              <a:t> </a:t>
            </a:r>
            <a:r>
              <a:rPr lang="en-US" sz="4000" dirty="0" smtClean="0"/>
              <a:t>200.737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300" b="1" dirty="0">
                <a:solidFill>
                  <a:srgbClr val="191B0E"/>
                </a:solidFill>
                <a:ea typeface="+mn-ea"/>
                <a:cs typeface="+mn-cs"/>
              </a:rPr>
              <a:t>Makes it </a:t>
            </a:r>
            <a:r>
              <a:rPr lang="en-US" sz="3600" b="1" dirty="0">
                <a:solidFill>
                  <a:srgbClr val="FF0000"/>
                </a:solidFill>
                <a:ea typeface="+mn-ea"/>
                <a:cs typeface="+mn-cs"/>
              </a:rPr>
              <a:t>unlawful</a:t>
            </a:r>
            <a:r>
              <a:rPr lang="en-US" sz="3300" b="1" dirty="0">
                <a:solidFill>
                  <a:srgbClr val="191B0E"/>
                </a:solidFill>
                <a:ea typeface="+mn-ea"/>
                <a:cs typeface="+mn-cs"/>
              </a:rPr>
              <a:t> for a minor to knowingly and willfully: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904" y="2415093"/>
            <a:ext cx="9601200" cy="3581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an electronic communication device to transmit or </a:t>
            </a:r>
            <a:r>
              <a:rPr lang="en-US" sz="3200" dirty="0"/>
              <a:t>distribute a sexual image </a:t>
            </a:r>
            <a:r>
              <a:rPr lang="en-US" sz="3200" dirty="0" smtClean="0"/>
              <a:t>of:</a:t>
            </a:r>
          </a:p>
          <a:p>
            <a:pPr lvl="1"/>
            <a:r>
              <a:rPr lang="en-US" sz="3200" dirty="0" smtClean="0"/>
              <a:t>himself or herself to another person</a:t>
            </a:r>
          </a:p>
          <a:p>
            <a:pPr lvl="1"/>
            <a:r>
              <a:rPr lang="en-US" sz="3200" dirty="0" smtClean="0"/>
              <a:t>another minor</a:t>
            </a:r>
            <a:r>
              <a:rPr lang="en-US" sz="3200" b="1" dirty="0"/>
              <a:t> </a:t>
            </a:r>
          </a:p>
          <a:p>
            <a:r>
              <a:rPr lang="en-US" sz="3200" dirty="0" smtClean="0"/>
              <a:t>Possess a sexual image that was transmitted or distributed as described above.</a:t>
            </a:r>
          </a:p>
        </p:txBody>
      </p:sp>
    </p:spTree>
    <p:extLst>
      <p:ext uri="{BB962C8B-B14F-4D97-AF65-F5344CB8AC3E}">
        <p14:creationId xmlns:p14="http://schemas.microsoft.com/office/powerpoint/2010/main" val="7738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ramifications of sexting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61073"/>
            <a:ext cx="9601200" cy="400632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1st offense</a:t>
            </a:r>
          </a:p>
          <a:p>
            <a:pPr lvl="1"/>
            <a:r>
              <a:rPr lang="en-US" sz="2400" dirty="0" smtClean="0"/>
              <a:t>Not a crime, but may be labeled a…</a:t>
            </a:r>
          </a:p>
          <a:p>
            <a:pPr lvl="1"/>
            <a:r>
              <a:rPr lang="en-US" sz="2400" dirty="0" smtClean="0"/>
              <a:t>“Child in need of supervision”</a:t>
            </a:r>
          </a:p>
          <a:p>
            <a:pPr lvl="2"/>
            <a:r>
              <a:rPr lang="en-US" sz="2400" dirty="0" smtClean="0"/>
              <a:t>May be ordered to pay a fine or perform community service</a:t>
            </a:r>
          </a:p>
          <a:p>
            <a:pPr lvl="2"/>
            <a:r>
              <a:rPr lang="en-US" sz="2400" dirty="0" smtClean="0"/>
              <a:t>Will not be labeled as a </a:t>
            </a:r>
            <a:r>
              <a:rPr lang="en-US" sz="2400" i="1" dirty="0" smtClean="0"/>
              <a:t>juvenile sex offender</a:t>
            </a:r>
          </a:p>
          <a:p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offense +</a:t>
            </a:r>
          </a:p>
          <a:p>
            <a:pPr lvl="1"/>
            <a:r>
              <a:rPr lang="en-US" sz="2400" dirty="0" smtClean="0"/>
              <a:t>“Delinquent Act”: juvenile equivalent of a misdemeanor</a:t>
            </a:r>
          </a:p>
          <a:p>
            <a:pPr lvl="2"/>
            <a:r>
              <a:rPr lang="en-US" sz="2400" dirty="0" smtClean="0"/>
              <a:t>Possibility of up to 6 months in a juvenile detention facility</a:t>
            </a:r>
          </a:p>
          <a:p>
            <a:pPr lvl="2"/>
            <a:r>
              <a:rPr lang="en-US" sz="2400" dirty="0" smtClean="0"/>
              <a:t>Will not be labeled as a </a:t>
            </a:r>
            <a:r>
              <a:rPr lang="en-US" sz="2400" i="1" dirty="0" smtClean="0"/>
              <a:t>juvenile sex offender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245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you are 18+?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85769"/>
            <a:ext cx="9601200" cy="4081631"/>
          </a:xfrm>
        </p:spPr>
        <p:txBody>
          <a:bodyPr/>
          <a:lstStyle/>
          <a:p>
            <a:r>
              <a:rPr lang="en-US" sz="3600" b="1" dirty="0"/>
              <a:t>If one of the teens is 18 (17 in some states) that teen is legally considered an adult. That means they can be charged as an adult</a:t>
            </a:r>
            <a:r>
              <a:rPr lang="en-US" sz="3600" b="1" dirty="0" smtClean="0"/>
              <a:t>.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If convicted, the person will most likely be charged with a felony. Some states then require the teen to register as a sex offender.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0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Sexting across state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92133"/>
            <a:ext cx="9601200" cy="427526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CA</a:t>
            </a:r>
          </a:p>
          <a:p>
            <a:pPr lvl="1"/>
            <a:r>
              <a:rPr lang="en-US" dirty="0" smtClean="0"/>
              <a:t>Falls under Penal Code 311 </a:t>
            </a:r>
          </a:p>
          <a:p>
            <a:pPr lvl="1"/>
            <a:r>
              <a:rPr lang="en-US" dirty="0" smtClean="0"/>
              <a:t>Does not have a law that specifically addresses teen sexting.</a:t>
            </a:r>
          </a:p>
          <a:p>
            <a:r>
              <a:rPr lang="en-US" dirty="0" smtClean="0"/>
              <a:t>Which means…</a:t>
            </a:r>
          </a:p>
          <a:p>
            <a:r>
              <a:rPr lang="en-US" dirty="0" smtClean="0"/>
              <a:t>A teen (under 18) caught sexting or, even simply possessing a sext message on his or her phone may face charges under the California sex offense statutes.</a:t>
            </a:r>
          </a:p>
          <a:p>
            <a:pPr lvl="1"/>
            <a:r>
              <a:rPr lang="en-US" dirty="0" smtClean="0"/>
              <a:t>Most likely will</a:t>
            </a:r>
          </a:p>
          <a:p>
            <a:pPr lvl="2"/>
            <a:r>
              <a:rPr lang="en-US" dirty="0" smtClean="0"/>
              <a:t>Have to face a judge and be required to complete counseling, education &amp;/or community service.</a:t>
            </a:r>
          </a:p>
          <a:p>
            <a:r>
              <a:rPr lang="en-US" dirty="0" smtClean="0"/>
              <a:t>A teen (18+) </a:t>
            </a:r>
          </a:p>
          <a:p>
            <a:pPr lvl="1"/>
            <a:r>
              <a:rPr lang="en-US" dirty="0" smtClean="0"/>
              <a:t>The court must treat as an adult and would treat as any case of an adult possessing child pornography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5277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1750</TotalTime>
  <Words>883</Words>
  <Application>Microsoft Office PowerPoint</Application>
  <PresentationFormat>Widescreen</PresentationFormat>
  <Paragraphs>76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&amp;quot</vt:lpstr>
      <vt:lpstr>Arial</vt:lpstr>
      <vt:lpstr>ArialMT</vt:lpstr>
      <vt:lpstr>Calibri</vt:lpstr>
      <vt:lpstr>Franklin Gothic Book</vt:lpstr>
      <vt:lpstr>Crop</vt:lpstr>
      <vt:lpstr>Responsible use of Technology</vt:lpstr>
      <vt:lpstr>What is sexting?</vt:lpstr>
      <vt:lpstr>Sexting, Relationships, and Risks</vt:lpstr>
      <vt:lpstr>Everyone Knows Sara</vt:lpstr>
      <vt:lpstr>Are you aware that…?</vt:lpstr>
      <vt:lpstr>What does NV law say?  NRS 200.737 Makes it unlawful for a minor to knowingly and willfully:</vt:lpstr>
      <vt:lpstr>Legal ramifications of sexting</vt:lpstr>
      <vt:lpstr>What happens if you are 18+?</vt:lpstr>
      <vt:lpstr>Sexting across state lines</vt:lpstr>
      <vt:lpstr>What to do?</vt:lpstr>
      <vt:lpstr>Why use this?</vt:lpstr>
      <vt:lpstr>Isn’t this what they're trying to sell?</vt:lpstr>
      <vt:lpstr>What is the difference…</vt:lpstr>
      <vt:lpstr>Difference between…</vt:lpstr>
      <vt:lpstr>How about here…</vt:lpstr>
      <vt:lpstr>And these…</vt:lpstr>
      <vt:lpstr>And lastly…</vt:lpstr>
      <vt:lpstr>Based on the examples and what you see in the media…</vt:lpstr>
      <vt:lpstr>Pornography</vt:lpstr>
      <vt:lpstr>Potential impacts of these expectations on romantic and sexual relationships.</vt:lpstr>
      <vt:lpstr>PowerPoint Presentation</vt:lpstr>
      <vt:lpstr>PowerPoint Presentation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Responsible use of Technology</dc:title>
  <dc:creator>Proctor, Rochelle</dc:creator>
  <cp:lastModifiedBy>Proctor, Rochelle</cp:lastModifiedBy>
  <cp:revision>41</cp:revision>
  <dcterms:created xsi:type="dcterms:W3CDTF">2019-01-28T18:42:37Z</dcterms:created>
  <dcterms:modified xsi:type="dcterms:W3CDTF">2019-04-17T00:31:45Z</dcterms:modified>
</cp:coreProperties>
</file>